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69" r:id="rId2"/>
    <p:sldId id="270" r:id="rId3"/>
    <p:sldId id="264" r:id="rId4"/>
    <p:sldId id="265" r:id="rId5"/>
    <p:sldId id="257" r:id="rId6"/>
    <p:sldId id="258" r:id="rId7"/>
    <p:sldId id="259" r:id="rId8"/>
    <p:sldId id="261" r:id="rId9"/>
    <p:sldId id="262" r:id="rId10"/>
    <p:sldId id="263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1683"/>
    <a:srgbClr val="99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559" autoAdjust="0"/>
    <p:restoredTop sz="94624" autoAdjust="0"/>
  </p:normalViewPr>
  <p:slideViewPr>
    <p:cSldViewPr>
      <p:cViewPr>
        <p:scale>
          <a:sx n="60" d="100"/>
          <a:sy n="60" d="100"/>
        </p:scale>
        <p:origin x="-1698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CF484-6D43-4E13-8186-0726E3F73BF4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92352-1D33-4C17-93D3-956060DE48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CF484-6D43-4E13-8186-0726E3F73BF4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92352-1D33-4C17-93D3-956060DE4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CF484-6D43-4E13-8186-0726E3F73BF4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92352-1D33-4C17-93D3-956060DE4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CF484-6D43-4E13-8186-0726E3F73BF4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92352-1D33-4C17-93D3-956060DE4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CF484-6D43-4E13-8186-0726E3F73BF4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92352-1D33-4C17-93D3-956060DE48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CF484-6D43-4E13-8186-0726E3F73BF4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92352-1D33-4C17-93D3-956060DE4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CF484-6D43-4E13-8186-0726E3F73BF4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92352-1D33-4C17-93D3-956060DE48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CF484-6D43-4E13-8186-0726E3F73BF4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92352-1D33-4C17-93D3-956060DE4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CF484-6D43-4E13-8186-0726E3F73BF4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92352-1D33-4C17-93D3-956060DE4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CF484-6D43-4E13-8186-0726E3F73BF4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92352-1D33-4C17-93D3-956060DE4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0DCF484-6D43-4E13-8186-0726E3F73BF4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C592352-1D33-4C17-93D3-956060DE4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0DCF484-6D43-4E13-8186-0726E3F73BF4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C592352-1D33-4C17-93D3-956060DE4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auhaus 93" pitchFamily="82" charset="0"/>
              </a:rPr>
              <a:t>Welcome</a:t>
            </a:r>
            <a:endParaRPr lang="en-US" sz="4800" dirty="0">
              <a:solidFill>
                <a:schemeClr val="accent6">
                  <a:lumMod val="40000"/>
                  <a:lumOff val="60000"/>
                </a:schemeClr>
              </a:solidFill>
              <a:latin typeface="Bauhaus 93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2895599" y="1295400"/>
            <a:ext cx="1828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Black" pitchFamily="34" charset="0"/>
              </a:rPr>
              <a:t>TO</a:t>
            </a:r>
            <a:endParaRPr lang="en-US" sz="3200" dirty="0">
              <a:solidFill>
                <a:schemeClr val="accent6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3801" y="2438401"/>
            <a:ext cx="41288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 smtClean="0">
                <a:solidFill>
                  <a:srgbClr val="1AB39F">
                    <a:lumMod val="40000"/>
                    <a:lumOff val="60000"/>
                  </a:srgbClr>
                </a:solidFill>
                <a:latin typeface="Arial Black" pitchFamily="34" charset="0"/>
              </a:rPr>
              <a:t>PPT FILE</a:t>
            </a:r>
            <a:endParaRPr lang="en-US" sz="3200" dirty="0">
              <a:solidFill>
                <a:srgbClr val="1AB39F">
                  <a:lumMod val="40000"/>
                  <a:lumOff val="60000"/>
                </a:srgbClr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81600" y="5638800"/>
            <a:ext cx="396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itchFamily="34" charset="0"/>
              </a:rPr>
              <a:t>ANKIT 12</a:t>
            </a:r>
            <a:r>
              <a:rPr lang="en-US" sz="3200" baseline="30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itchFamily="34" charset="0"/>
              </a:rPr>
              <a:t>TH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itchFamily="34" charset="0"/>
              </a:rPr>
              <a:t> (ARTS)</a:t>
            </a:r>
            <a:endParaRPr lang="en-US" sz="3200" dirty="0">
              <a:solidFill>
                <a:schemeClr val="accent4">
                  <a:lumMod val="40000"/>
                  <a:lumOff val="6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 flipH="1">
            <a:off x="2209800" y="0"/>
            <a:ext cx="49206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TOBACCO </a:t>
            </a:r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CAUSE OF CANCER</a:t>
            </a: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8200" y="0"/>
            <a:ext cx="7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762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371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1447800"/>
            <a:ext cx="5181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The primary risks of tobacco   usage include </a:t>
            </a:r>
          </a:p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many forms of cancer, particularly lung cancer,</a:t>
            </a:r>
          </a:p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And head and neck and stomach cancer etc.</a:t>
            </a:r>
          </a:p>
          <a:p>
            <a:endParaRPr lang="en-US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endParaRPr lang="en-US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The risk of dying from lung cancer  before</a:t>
            </a:r>
          </a:p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Age 85 is 22.1 % for a male smoker and 11.9%</a:t>
            </a:r>
          </a:p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For  a female smoker, in the absence of</a:t>
            </a:r>
          </a:p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Competing causes of death.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8" name="Picture 7" descr="poojamor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838200"/>
            <a:ext cx="3810000" cy="3657298"/>
          </a:xfrm>
          <a:prstGeom prst="rect">
            <a:avLst/>
          </a:prstGeom>
        </p:spPr>
      </p:pic>
    </p:spTree>
  </p:cSld>
  <p:clrMapOvr>
    <a:masterClrMapping/>
  </p:clrMapOvr>
  <p:transition spd="slow" advTm="1000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2623131" y="304800"/>
            <a:ext cx="32442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latin typeface="Aharoni" pitchFamily="2" charset="-79"/>
                <a:cs typeface="Aharoni" pitchFamily="2" charset="-79"/>
              </a:rPr>
              <a:t>Cardiovascular</a:t>
            </a:r>
            <a:r>
              <a:rPr lang="en-US" sz="2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</a:rPr>
              <a:t> Disease </a:t>
            </a:r>
            <a:endParaRPr lang="en-US" sz="20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371600"/>
            <a:ext cx="5334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BA1683"/>
                </a:solidFill>
              </a:rPr>
              <a:t>Inhalation of tobacco smoke causes several</a:t>
            </a:r>
          </a:p>
          <a:p>
            <a:r>
              <a:rPr lang="en-US" dirty="0" smtClean="0">
                <a:solidFill>
                  <a:srgbClr val="BA1683"/>
                </a:solidFill>
              </a:rPr>
              <a:t>Immediate responses within the heart and</a:t>
            </a:r>
          </a:p>
          <a:p>
            <a:r>
              <a:rPr lang="en-US" dirty="0" smtClean="0">
                <a:solidFill>
                  <a:srgbClr val="BA1683"/>
                </a:solidFill>
              </a:rPr>
              <a:t>Blood vessels i.e. the heart rate begins to</a:t>
            </a:r>
          </a:p>
          <a:p>
            <a:r>
              <a:rPr lang="en-US" dirty="0" smtClean="0">
                <a:solidFill>
                  <a:srgbClr val="BA1683"/>
                </a:solidFill>
              </a:rPr>
              <a:t>rise , increasing by 30 percent during the</a:t>
            </a:r>
          </a:p>
          <a:p>
            <a:r>
              <a:rPr lang="en-US" dirty="0" smtClean="0">
                <a:solidFill>
                  <a:srgbClr val="BA1683"/>
                </a:solidFill>
              </a:rPr>
              <a:t>first  10 minutes of smoking.</a:t>
            </a:r>
          </a:p>
          <a:p>
            <a:endParaRPr lang="en-US" dirty="0" smtClean="0">
              <a:solidFill>
                <a:srgbClr val="BA1683"/>
              </a:solidFill>
            </a:endParaRPr>
          </a:p>
          <a:p>
            <a:r>
              <a:rPr lang="en-US" dirty="0" smtClean="0">
                <a:solidFill>
                  <a:srgbClr val="BA1683"/>
                </a:solidFill>
              </a:rPr>
              <a:t>Smoking also increases  the chance of heart</a:t>
            </a:r>
          </a:p>
          <a:p>
            <a:r>
              <a:rPr lang="en-US" dirty="0" smtClean="0">
                <a:solidFill>
                  <a:srgbClr val="BA1683"/>
                </a:solidFill>
              </a:rPr>
              <a:t>Disease, stroke, atherosclerosis, and peripheral</a:t>
            </a:r>
          </a:p>
          <a:p>
            <a:r>
              <a:rPr lang="en-US" dirty="0" smtClean="0">
                <a:solidFill>
                  <a:srgbClr val="BA1683"/>
                </a:solidFill>
              </a:rPr>
              <a:t>Vascular disease.</a:t>
            </a:r>
          </a:p>
          <a:p>
            <a:endParaRPr lang="en-US" dirty="0" smtClean="0">
              <a:solidFill>
                <a:srgbClr val="BA1683"/>
              </a:solidFill>
            </a:endParaRPr>
          </a:p>
          <a:p>
            <a:endParaRPr lang="en-US" dirty="0">
              <a:solidFill>
                <a:srgbClr val="BA1683"/>
              </a:solidFill>
            </a:endParaRPr>
          </a:p>
        </p:txBody>
      </p:sp>
      <p:pic>
        <p:nvPicPr>
          <p:cNvPr id="6" name="Picture 5" descr="poojamor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838200"/>
            <a:ext cx="3657600" cy="3124200"/>
          </a:xfrm>
          <a:prstGeom prst="rect">
            <a:avLst/>
          </a:prstGeom>
        </p:spPr>
      </p:pic>
    </p:spTree>
  </p:cSld>
  <p:clrMapOvr>
    <a:masterClrMapping/>
  </p:clrMapOvr>
  <p:transition spd="slow" advTm="100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flipH="1">
            <a:off x="990600" y="609600"/>
            <a:ext cx="6477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BA1683"/>
                </a:solidFill>
                <a:effectLst>
                  <a:reflection blurRad="12700" stA="28000" endPos="45000" dist="10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The Global  Burden of tobacco </a:t>
            </a:r>
          </a:p>
          <a:p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BA1683"/>
                </a:solidFill>
                <a:effectLst>
                  <a:reflection blurRad="12700" stA="28000" endPos="45000" dist="10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Is a development issue</a:t>
            </a:r>
          </a:p>
          <a:p>
            <a:endParaRPr 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BA168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2438400"/>
            <a:ext cx="4953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B0F0"/>
                </a:solidFill>
              </a:rPr>
              <a:t>Tobacco use hinders development and  worsens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Poverty, yet tobacco use is increasing in many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low- and middle-income countries.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B0F0"/>
                </a:solidFill>
              </a:rPr>
              <a:t>Addiction  to tobacco causes poor  families to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spend  more on tobacco and less on food, health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Care and education.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7" name="Picture 6" descr="poojamor1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1828800"/>
            <a:ext cx="3733800" cy="3200400"/>
          </a:xfrm>
          <a:prstGeom prst="rect">
            <a:avLst/>
          </a:prstGeom>
        </p:spPr>
      </p:pic>
    </p:spTree>
  </p:cSld>
  <p:clrMapOvr>
    <a:masterClrMapping/>
  </p:clrMapOvr>
  <p:transition spd="slow" advTm="1000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2667000" y="2286000"/>
            <a:ext cx="29394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Thank   You </a:t>
            </a:r>
            <a:endParaRPr lang="en-US" sz="7200" dirty="0"/>
          </a:p>
        </p:txBody>
      </p:sp>
    </p:spTree>
  </p:cSld>
  <p:clrMapOvr>
    <a:masterClrMapping/>
  </p:clrMapOvr>
  <p:transition spd="slow" advTm="4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762000"/>
            <a:ext cx="7772400" cy="1470025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 smtClean="0">
                <a:latin typeface="Arial" pitchFamily="34" charset="0"/>
                <a:cs typeface="Arial" pitchFamily="34" charset="0"/>
              </a:rPr>
            </a:b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Tm="1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flipH="1">
            <a:off x="2699331" y="304800"/>
            <a:ext cx="3244269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  <a:t>TOBACCO</a:t>
            </a:r>
            <a:endParaRPr lang="en-US" sz="4800" dirty="0">
              <a:latin typeface="Algerian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905000"/>
            <a:ext cx="830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Tobacco is a product prepared from the leaves of the tobacco plant by curing them. The plant is part of the genus </a:t>
            </a:r>
            <a:r>
              <a:rPr lang="en-US" sz="2000" dirty="0" err="1" smtClean="0">
                <a:solidFill>
                  <a:srgbClr val="00B050"/>
                </a:solidFill>
              </a:rPr>
              <a:t>Nicotiana</a:t>
            </a:r>
            <a:r>
              <a:rPr lang="en-US" sz="2000" dirty="0" smtClean="0">
                <a:solidFill>
                  <a:srgbClr val="00B050"/>
                </a:solidFill>
              </a:rPr>
              <a:t> and of the </a:t>
            </a:r>
            <a:r>
              <a:rPr lang="en-US" sz="2000" dirty="0" err="1">
                <a:solidFill>
                  <a:srgbClr val="00B050"/>
                </a:solidFill>
              </a:rPr>
              <a:t>S</a:t>
            </a:r>
            <a:r>
              <a:rPr lang="en-US" sz="2000" dirty="0" err="1" smtClean="0">
                <a:solidFill>
                  <a:srgbClr val="00B050"/>
                </a:solidFill>
              </a:rPr>
              <a:t>olanaceae</a:t>
            </a:r>
            <a:r>
              <a:rPr lang="en-US" sz="2000" dirty="0" smtClean="0">
                <a:solidFill>
                  <a:srgbClr val="00B050"/>
                </a:solidFill>
              </a:rPr>
              <a:t> (nightshade) family.</a:t>
            </a:r>
            <a:endParaRPr lang="en-US" sz="2000" dirty="0">
              <a:solidFill>
                <a:srgbClr val="00B050"/>
              </a:solidFill>
            </a:endParaRPr>
          </a:p>
        </p:txBody>
      </p:sp>
      <p:pic>
        <p:nvPicPr>
          <p:cNvPr id="8" name="Picture 7" descr="poojamor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810000"/>
            <a:ext cx="2571750" cy="1781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 descr="poojamor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1" y="4038600"/>
            <a:ext cx="1828800" cy="16859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 advTm="1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8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1000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609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 advTm="100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1000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2000"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flipH="1">
            <a:off x="2819400" y="228600"/>
            <a:ext cx="40062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TOBACCO AND NON-COMMUNICABLE DISEASES</a:t>
            </a:r>
            <a:endParaRPr lang="en-US" sz="2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1676400"/>
            <a:ext cx="616797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 2008, ALMOST TWO-THIRDS OF ALL DEATHS, OR</a:t>
            </a:r>
          </a:p>
          <a:p>
            <a:r>
              <a:rPr lang="en-US" sz="2000" dirty="0" smtClean="0"/>
              <a:t>36 MILLION, WERE CAUSED BY NCDs; NEARLY 80% OF</a:t>
            </a:r>
          </a:p>
          <a:p>
            <a:r>
              <a:rPr lang="en-US" sz="2000" dirty="0" smtClean="0"/>
              <a:t>THESE DEATHS OCCURRED IN LOW-AND MIDDLE-INCOME</a:t>
            </a:r>
          </a:p>
          <a:p>
            <a:r>
              <a:rPr lang="en-US" sz="2000" dirty="0" smtClean="0"/>
              <a:t>COUNTRIES.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 flipH="1">
            <a:off x="0" y="3733800"/>
            <a:ext cx="55302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TOBACCO USE IS PROJECTED TO KILL 1 BILLION </a:t>
            </a:r>
          </a:p>
          <a:p>
            <a:r>
              <a:rPr lang="en-US" sz="2000" dirty="0" smtClean="0"/>
              <a:t>PEOPLE IN THE 21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CENTURY.</a:t>
            </a:r>
            <a:endParaRPr lang="en-US" sz="2000" dirty="0"/>
          </a:p>
        </p:txBody>
      </p:sp>
      <p:pic>
        <p:nvPicPr>
          <p:cNvPr id="10" name="Picture 9" descr="poojamor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2923" y="2895600"/>
            <a:ext cx="3341077" cy="3429000"/>
          </a:xfrm>
          <a:prstGeom prst="rect">
            <a:avLst/>
          </a:prstGeom>
        </p:spPr>
      </p:pic>
    </p:spTree>
  </p:cSld>
  <p:clrMapOvr>
    <a:masterClrMapping/>
  </p:clrMapOvr>
  <p:transition spd="med" advTm="1000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45720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/>
          </a:p>
        </p:txBody>
      </p:sp>
      <p:sp>
        <p:nvSpPr>
          <p:cNvPr id="3" name="TextBox 2"/>
          <p:cNvSpPr txBox="1"/>
          <p:nvPr/>
        </p:nvSpPr>
        <p:spPr>
          <a:xfrm flipH="1">
            <a:off x="1219198" y="228600"/>
            <a:ext cx="6553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Tobacco is the leading preventable risk factor  for NCDs </a:t>
            </a:r>
            <a:endParaRPr lang="en-US" sz="2400" dirty="0">
              <a:ln w="1800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  <a:miter lim="800000"/>
              </a:ln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600200"/>
            <a:ext cx="6553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major risk factors that cause  NCDs </a:t>
            </a:r>
          </a:p>
          <a:p>
            <a:r>
              <a:rPr lang="en-US" dirty="0" smtClean="0"/>
              <a:t>Include tobacco use, poor diet, physical </a:t>
            </a:r>
          </a:p>
          <a:p>
            <a:r>
              <a:rPr lang="en-US" dirty="0" smtClean="0"/>
              <a:t>Inactivity, and harmful use of alcohol.</a:t>
            </a:r>
          </a:p>
          <a:p>
            <a:r>
              <a:rPr lang="en-US" dirty="0" smtClean="0"/>
              <a:t>Tobacco use is the single most preventable</a:t>
            </a:r>
          </a:p>
          <a:p>
            <a:r>
              <a:rPr lang="en-US" dirty="0" smtClean="0"/>
              <a:t>Cause of death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Globally, more than 1 billion people smoke</a:t>
            </a:r>
            <a:endParaRPr lang="en-US" dirty="0"/>
          </a:p>
        </p:txBody>
      </p:sp>
      <p:pic>
        <p:nvPicPr>
          <p:cNvPr id="6" name="Picture 5" descr="poojamor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447800"/>
            <a:ext cx="4191000" cy="3200400"/>
          </a:xfrm>
          <a:prstGeom prst="rect">
            <a:avLst/>
          </a:prstGeom>
        </p:spPr>
      </p:pic>
    </p:spTree>
  </p:cSld>
  <p:clrMapOvr>
    <a:masterClrMapping/>
  </p:clrMapOvr>
  <p:transition spd="slow" advTm="1000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312</TotalTime>
  <Words>311</Words>
  <Application>Microsoft Office PowerPoint</Application>
  <PresentationFormat>On-screen Show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Metro</vt:lpstr>
      <vt:lpstr>Slide 1</vt:lpstr>
      <vt:lpstr>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dell</dc:creator>
  <cp:lastModifiedBy>dell</cp:lastModifiedBy>
  <cp:revision>36</cp:revision>
  <dcterms:created xsi:type="dcterms:W3CDTF">2023-05-27T14:18:37Z</dcterms:created>
  <dcterms:modified xsi:type="dcterms:W3CDTF">2023-05-28T08:20:53Z</dcterms:modified>
</cp:coreProperties>
</file>