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9" r:id="rId2"/>
    <p:sldId id="270" r:id="rId3"/>
    <p:sldId id="264" r:id="rId4"/>
    <p:sldId id="265" r:id="rId5"/>
    <p:sldId id="257" r:id="rId6"/>
    <p:sldId id="258" r:id="rId7"/>
    <p:sldId id="259" r:id="rId8"/>
    <p:sldId id="261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1683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59" autoAdjust="0"/>
    <p:restoredTop sz="94624" autoAdjust="0"/>
  </p:normalViewPr>
  <p:slideViewPr>
    <p:cSldViewPr>
      <p:cViewPr>
        <p:scale>
          <a:sx n="60" d="100"/>
          <a:sy n="60" d="100"/>
        </p:scale>
        <p:origin x="-169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DCF484-6D43-4E13-8186-0726E3F73BF4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592352-1D33-4C17-93D3-956060DE4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auhaus 93" pitchFamily="82" charset="0"/>
              </a:rPr>
              <a:t>Welcome</a:t>
            </a:r>
            <a:endParaRPr lang="en-US" sz="4800" dirty="0">
              <a:solidFill>
                <a:schemeClr val="accent6">
                  <a:lumMod val="40000"/>
                  <a:lumOff val="60000"/>
                </a:schemeClr>
              </a:solidFill>
              <a:latin typeface="Bauhaus 93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895599" y="1295400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</a:rPr>
              <a:t>TO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1" y="2438401"/>
            <a:ext cx="4128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srgbClr val="1AB39F">
                    <a:lumMod val="40000"/>
                    <a:lumOff val="60000"/>
                  </a:srgbClr>
                </a:solidFill>
                <a:latin typeface="Arial Black" pitchFamily="34" charset="0"/>
              </a:rPr>
              <a:t>PPT FILE</a:t>
            </a:r>
            <a:endParaRPr lang="en-US" sz="3200" dirty="0">
              <a:solidFill>
                <a:srgbClr val="1AB39F">
                  <a:lumMod val="40000"/>
                  <a:lumOff val="60000"/>
                </a:srgb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6388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itchFamily="34" charset="0"/>
              </a:rPr>
              <a:t>ANKIT 12</a:t>
            </a:r>
            <a:r>
              <a:rPr lang="en-US" sz="3200" baseline="30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itchFamily="34" charset="0"/>
              </a:rPr>
              <a:t>TH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Black" pitchFamily="34" charset="0"/>
              </a:rPr>
              <a:t> (ARTS)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2209800" y="0"/>
            <a:ext cx="492066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TOBACCO 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CAUSE OF CANCER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518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primary risks of tobacco   usage include 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many forms of cancer, particularly lung cancer,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And head and neck and stomach cancer etc.</a:t>
            </a:r>
          </a:p>
          <a:p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risk of dying from lung cancer  before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Age 85 is 22.1 % for a male smoker and 11.9%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  a female smoker, in the absence of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Competing causes of death.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Picture 7" descr="poojamo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838200"/>
            <a:ext cx="3810000" cy="3657298"/>
          </a:xfrm>
          <a:prstGeom prst="rect">
            <a:avLst/>
          </a:prstGeom>
        </p:spPr>
      </p:pic>
    </p:spTree>
  </p:cSld>
  <p:clrMapOvr>
    <a:masterClrMapping/>
  </p:clrMapOvr>
  <p:transition spd="slow" advTm="1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623131" y="304800"/>
            <a:ext cx="3244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latin typeface="Aharoni" pitchFamily="2" charset="-79"/>
                <a:cs typeface="Aharoni" pitchFamily="2" charset="-79"/>
              </a:rPr>
              <a:t>Cardiovascular</a:t>
            </a:r>
            <a:r>
              <a:rPr lang="en-US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Disease </a:t>
            </a:r>
            <a:endParaRPr lang="en-US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533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A1683"/>
                </a:solidFill>
              </a:rPr>
              <a:t>Inhalation of tobacco smoke causes several</a:t>
            </a:r>
          </a:p>
          <a:p>
            <a:r>
              <a:rPr lang="en-US" dirty="0" smtClean="0">
                <a:solidFill>
                  <a:srgbClr val="BA1683"/>
                </a:solidFill>
              </a:rPr>
              <a:t>Immediate responses within the heart and</a:t>
            </a:r>
          </a:p>
          <a:p>
            <a:r>
              <a:rPr lang="en-US" dirty="0" smtClean="0">
                <a:solidFill>
                  <a:srgbClr val="BA1683"/>
                </a:solidFill>
              </a:rPr>
              <a:t>Blood vessels i.e. the heart rate begins to</a:t>
            </a:r>
          </a:p>
          <a:p>
            <a:r>
              <a:rPr lang="en-US" dirty="0" smtClean="0">
                <a:solidFill>
                  <a:srgbClr val="BA1683"/>
                </a:solidFill>
              </a:rPr>
              <a:t>rise , increasing by 30 percent during the</a:t>
            </a:r>
          </a:p>
          <a:p>
            <a:r>
              <a:rPr lang="en-US" dirty="0" smtClean="0">
                <a:solidFill>
                  <a:srgbClr val="BA1683"/>
                </a:solidFill>
              </a:rPr>
              <a:t>first  10 minutes of smoking.</a:t>
            </a:r>
          </a:p>
          <a:p>
            <a:endParaRPr lang="en-US" dirty="0" smtClean="0">
              <a:solidFill>
                <a:srgbClr val="BA1683"/>
              </a:solidFill>
            </a:endParaRPr>
          </a:p>
          <a:p>
            <a:r>
              <a:rPr lang="en-US" dirty="0" smtClean="0">
                <a:solidFill>
                  <a:srgbClr val="BA1683"/>
                </a:solidFill>
              </a:rPr>
              <a:t>Smoking also increases  the chance of heart</a:t>
            </a:r>
          </a:p>
          <a:p>
            <a:r>
              <a:rPr lang="en-US" dirty="0" smtClean="0">
                <a:solidFill>
                  <a:srgbClr val="BA1683"/>
                </a:solidFill>
              </a:rPr>
              <a:t>Disease, stroke, atherosclerosis, and peripheral</a:t>
            </a:r>
          </a:p>
          <a:p>
            <a:r>
              <a:rPr lang="en-US" dirty="0" smtClean="0">
                <a:solidFill>
                  <a:srgbClr val="BA1683"/>
                </a:solidFill>
              </a:rPr>
              <a:t>Vascular disease.</a:t>
            </a:r>
          </a:p>
          <a:p>
            <a:endParaRPr lang="en-US" dirty="0" smtClean="0">
              <a:solidFill>
                <a:srgbClr val="BA1683"/>
              </a:solidFill>
            </a:endParaRPr>
          </a:p>
          <a:p>
            <a:endParaRPr lang="en-US" dirty="0">
              <a:solidFill>
                <a:srgbClr val="BA1683"/>
              </a:solidFill>
            </a:endParaRPr>
          </a:p>
        </p:txBody>
      </p:sp>
      <p:pic>
        <p:nvPicPr>
          <p:cNvPr id="6" name="Picture 5" descr="poojamor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838200"/>
            <a:ext cx="3657600" cy="3124200"/>
          </a:xfrm>
          <a:prstGeom prst="rect">
            <a:avLst/>
          </a:prstGeom>
        </p:spPr>
      </p:pic>
    </p:spTree>
  </p:cSld>
  <p:clrMapOvr>
    <a:masterClrMapping/>
  </p:clrMapOvr>
  <p:transition spd="slow" advTm="1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990600" y="6096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A1683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The Global  Burden of tobacco </a:t>
            </a:r>
          </a:p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A1683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Is a development issue</a:t>
            </a:r>
          </a:p>
          <a:p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A168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438400"/>
            <a:ext cx="495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B0F0"/>
                </a:solidFill>
              </a:rPr>
              <a:t>Tobacco use hinders development and  worsens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Poverty, yet tobacco use is increasing in many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low- and middle-income countries.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B0F0"/>
                </a:solidFill>
              </a:rPr>
              <a:t>Addiction  to tobacco causes poor  families to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spend  more on tobacco and less on food, health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Care and education.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7" name="Picture 6" descr="poojamor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828800"/>
            <a:ext cx="3733800" cy="3200400"/>
          </a:xfrm>
          <a:prstGeom prst="rect">
            <a:avLst/>
          </a:prstGeom>
        </p:spPr>
      </p:pic>
    </p:spTree>
  </p:cSld>
  <p:clrMapOvr>
    <a:masterClrMapping/>
  </p:clrMapOvr>
  <p:transition spd="slow" advTm="1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667000" y="2286000"/>
            <a:ext cx="29394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Thank   You </a:t>
            </a:r>
            <a:endParaRPr lang="en-US" sz="7200" dirty="0"/>
          </a:p>
        </p:txBody>
      </p:sp>
    </p:spTree>
  </p:cSld>
  <p:clrMapOvr>
    <a:masterClrMapping/>
  </p:clrMapOvr>
  <p:transition spd="slow" advTm="4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Tm="1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699331" y="304800"/>
            <a:ext cx="324426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TOBACCO</a:t>
            </a:r>
            <a:endParaRPr lang="en-US" sz="4800" dirty="0">
              <a:latin typeface="Algerian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050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Tobacco is a product prepared from the leaves of the tobacco plant by curing them. The plant is part of the genus </a:t>
            </a:r>
            <a:r>
              <a:rPr lang="en-US" sz="2000" dirty="0" err="1" smtClean="0">
                <a:solidFill>
                  <a:srgbClr val="00B050"/>
                </a:solidFill>
              </a:rPr>
              <a:t>Nicotiana</a:t>
            </a:r>
            <a:r>
              <a:rPr lang="en-US" sz="2000" dirty="0" smtClean="0">
                <a:solidFill>
                  <a:srgbClr val="00B050"/>
                </a:solidFill>
              </a:rPr>
              <a:t> and of the </a:t>
            </a:r>
            <a:r>
              <a:rPr lang="en-US" sz="2000" dirty="0" err="1">
                <a:solidFill>
                  <a:srgbClr val="00B050"/>
                </a:solidFill>
              </a:rPr>
              <a:t>S</a:t>
            </a:r>
            <a:r>
              <a:rPr lang="en-US" sz="2000" dirty="0" err="1" smtClean="0">
                <a:solidFill>
                  <a:srgbClr val="00B050"/>
                </a:solidFill>
              </a:rPr>
              <a:t>olanaceae</a:t>
            </a:r>
            <a:r>
              <a:rPr lang="en-US" sz="2000" dirty="0" smtClean="0">
                <a:solidFill>
                  <a:srgbClr val="00B050"/>
                </a:solidFill>
              </a:rPr>
              <a:t> (nightshade) family.</a:t>
            </a: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8" name="Picture 7" descr="poojamo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2571750" cy="178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poojamor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1" y="4038600"/>
            <a:ext cx="1828800" cy="1685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 advTm="1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2000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2819400" y="228600"/>
            <a:ext cx="4006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TOBACCO AND NON-COMMUNICABLE DISEASES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676400"/>
            <a:ext cx="61679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2008, ALMOST TWO-THIRDS OF ALL DEATHS, OR</a:t>
            </a:r>
          </a:p>
          <a:p>
            <a:r>
              <a:rPr lang="en-US" sz="2000" dirty="0" smtClean="0"/>
              <a:t>36 MILLION, WERE CAUSED BY NCDs; NEARLY 80% OF</a:t>
            </a:r>
          </a:p>
          <a:p>
            <a:r>
              <a:rPr lang="en-US" sz="2000" dirty="0" smtClean="0"/>
              <a:t>THESE DEATHS OCCURRED IN LOW-AND MIDDLE-INCOME</a:t>
            </a:r>
          </a:p>
          <a:p>
            <a:r>
              <a:rPr lang="en-US" sz="2000" dirty="0" smtClean="0"/>
              <a:t>COUNTRIES.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0" y="3733800"/>
            <a:ext cx="5530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TOBACCO USE IS PROJECTED TO KILL 1 BILLION </a:t>
            </a:r>
          </a:p>
          <a:p>
            <a:r>
              <a:rPr lang="en-US" sz="2000" dirty="0" smtClean="0"/>
              <a:t>PEOPLE IN THE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CENTURY.</a:t>
            </a:r>
            <a:endParaRPr lang="en-US" sz="2000" dirty="0"/>
          </a:p>
        </p:txBody>
      </p:sp>
      <p:pic>
        <p:nvPicPr>
          <p:cNvPr id="10" name="Picture 9" descr="poojamor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923" y="2895600"/>
            <a:ext cx="3341077" cy="3429000"/>
          </a:xfrm>
          <a:prstGeom prst="rect">
            <a:avLst/>
          </a:prstGeom>
        </p:spPr>
      </p:pic>
    </p:spTree>
  </p:cSld>
  <p:clrMapOvr>
    <a:masterClrMapping/>
  </p:clrMapOvr>
  <p:transition spd="med" advTm="1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457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 flipH="1">
            <a:off x="1219198" y="228600"/>
            <a:ext cx="6553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Tobacco is the leading preventable risk factor  for NCDs </a:t>
            </a:r>
            <a:endParaRPr lang="en-US" sz="2400" dirty="0">
              <a:ln w="18000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  <a:miter lim="800000"/>
              </a:ln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major risk factors that cause  NCDs </a:t>
            </a:r>
          </a:p>
          <a:p>
            <a:r>
              <a:rPr lang="en-US" dirty="0" smtClean="0"/>
              <a:t>Include tobacco use, poor diet, physical </a:t>
            </a:r>
          </a:p>
          <a:p>
            <a:r>
              <a:rPr lang="en-US" dirty="0" smtClean="0"/>
              <a:t>Inactivity, and harmful use of alcohol.</a:t>
            </a:r>
          </a:p>
          <a:p>
            <a:r>
              <a:rPr lang="en-US" dirty="0" smtClean="0"/>
              <a:t>Tobacco use is the single most preventable</a:t>
            </a:r>
          </a:p>
          <a:p>
            <a:r>
              <a:rPr lang="en-US" dirty="0" smtClean="0"/>
              <a:t>Cause of death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Globally, more than 1 billion people smoke</a:t>
            </a:r>
            <a:endParaRPr lang="en-US" dirty="0"/>
          </a:p>
        </p:txBody>
      </p:sp>
      <p:pic>
        <p:nvPicPr>
          <p:cNvPr id="6" name="Picture 5" descr="poojamor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447800"/>
            <a:ext cx="4191000" cy="3200400"/>
          </a:xfrm>
          <a:prstGeom prst="rect">
            <a:avLst/>
          </a:prstGeom>
        </p:spPr>
      </p:pic>
    </p:spTree>
  </p:cSld>
  <p:clrMapOvr>
    <a:masterClrMapping/>
  </p:clrMapOvr>
  <p:transition spd="slow" advTm="1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312</TotalTime>
  <Words>311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dell</dc:creator>
  <cp:lastModifiedBy>dell</cp:lastModifiedBy>
  <cp:revision>36</cp:revision>
  <dcterms:created xsi:type="dcterms:W3CDTF">2023-05-27T14:18:37Z</dcterms:created>
  <dcterms:modified xsi:type="dcterms:W3CDTF">2023-05-28T08:20:53Z</dcterms:modified>
</cp:coreProperties>
</file>