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sldIdLst>
    <p:sldId id="256" r:id="rId2"/>
    <p:sldId id="257" r:id="rId3"/>
    <p:sldId id="258" r:id="rId4"/>
    <p:sldId id="266" r:id="rId5"/>
    <p:sldId id="263" r:id="rId6"/>
    <p:sldId id="259" r:id="rId7"/>
    <p:sldId id="260" r:id="rId8"/>
    <p:sldId id="261" r:id="rId9"/>
    <p:sldId id="262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0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4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28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60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129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52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129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18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49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88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2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55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5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75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2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2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7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88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tmp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6.jpeg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6.jpeg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9E0D769B-6AC3-B10F-8C73-3CF9215815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0029" y="-836646"/>
            <a:ext cx="10632991" cy="51418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52CF72C3-705D-51C8-64A1-CA3EB541B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4153"/>
            <a:ext cx="3463636" cy="3243847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12500"/>
          </a:effec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0FBC0F4F-531D-0B76-5C82-85B9C5C22A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840" y="3858300"/>
            <a:ext cx="3052160" cy="29997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CFA1CE-EC59-41C2-AEE2-01EFFC317D48}"/>
              </a:ext>
            </a:extLst>
          </p:cNvPr>
          <p:cNvSpPr txBox="1"/>
          <p:nvPr/>
        </p:nvSpPr>
        <p:spPr>
          <a:xfrm>
            <a:off x="4003665" y="3858300"/>
            <a:ext cx="509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b="1" u="sng" dirty="0">
                <a:latin typeface="Algerian" panose="02000000000000000000" pitchFamily="2" charset="0"/>
                <a:ea typeface="Algerian" panose="02000000000000000000" pitchFamily="2" charset="0"/>
              </a:rPr>
              <a:t>31</a:t>
            </a:r>
            <a:r>
              <a:rPr lang="en-US" sz="4800" b="1" u="sng" baseline="30000" dirty="0">
                <a:latin typeface="Algerian" panose="02000000000000000000" pitchFamily="2" charset="0"/>
                <a:ea typeface="Algerian" panose="02000000000000000000" pitchFamily="2" charset="0"/>
              </a:rPr>
              <a:t>st</a:t>
            </a:r>
            <a:r>
              <a:rPr lang="en-US" sz="4800" b="1" u="sng" dirty="0">
                <a:latin typeface="Algerian" panose="02000000000000000000" pitchFamily="2" charset="0"/>
                <a:ea typeface="Algerian" panose="02000000000000000000" pitchFamily="2" charset="0"/>
              </a:rPr>
              <a:t>  MAY 2021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80C8C9-2C4C-295A-0BE1-A49AD4080EDC}"/>
              </a:ext>
            </a:extLst>
          </p:cNvPr>
          <p:cNvSpPr txBox="1"/>
          <p:nvPr/>
        </p:nvSpPr>
        <p:spPr>
          <a:xfrm>
            <a:off x="3463636" y="4689297"/>
            <a:ext cx="61178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  <a:latin typeface="Bodoni MT Black" panose="02000000000000000000" pitchFamily="2" charset="0"/>
                <a:ea typeface="Bodoni MT Black" panose="02000000000000000000" pitchFamily="2" charset="0"/>
              </a:rPr>
              <a:t>Organised by :- S.R.S. Public School, Rohtak, Haryana, Part of NSS curriculum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C80E0C-ADAD-DB65-ACCC-22E968BCEAC9}"/>
              </a:ext>
            </a:extLst>
          </p:cNvPr>
          <p:cNvSpPr txBox="1"/>
          <p:nvPr/>
        </p:nvSpPr>
        <p:spPr>
          <a:xfrm>
            <a:off x="4003665" y="6027003"/>
            <a:ext cx="3463637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Made by :– Atul Anand </a:t>
            </a:r>
          </a:p>
          <a:p>
            <a:pPr algn="l"/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                     12</a:t>
            </a:r>
            <a:r>
              <a:rPr lang="en-US" sz="2000" b="1" baseline="30000" dirty="0">
                <a:solidFill>
                  <a:srgbClr val="FFFF00"/>
                </a:solidFill>
                <a:latin typeface="Algerian" pitchFamily="82" charset="0"/>
              </a:rPr>
              <a:t>th</a:t>
            </a:r>
            <a:r>
              <a:rPr lang="en-US" sz="2000" b="1" dirty="0">
                <a:solidFill>
                  <a:srgbClr val="FFFF00"/>
                </a:solidFill>
                <a:latin typeface="Algerian" pitchFamily="82" charset="0"/>
              </a:rPr>
              <a:t> , Science </a:t>
            </a:r>
          </a:p>
          <a:p>
            <a:pPr algn="l"/>
            <a:r>
              <a:rPr lang="en-US" sz="2000" b="1" baseline="30000" dirty="0">
                <a:solidFill>
                  <a:srgbClr val="FFFF00"/>
                </a:solidFill>
                <a:latin typeface="Algerian" pitchFamily="82" charset="0"/>
              </a:rPr>
              <a:t>                                  (NSS Volunteer)</a:t>
            </a:r>
          </a:p>
        </p:txBody>
      </p:sp>
    </p:spTree>
    <p:extLst>
      <p:ext uri="{BB962C8B-B14F-4D97-AF65-F5344CB8AC3E}">
        <p14:creationId xmlns:p14="http://schemas.microsoft.com/office/powerpoint/2010/main" val="3212015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D3AB-3F29-3FD1-4ADD-7C49182FF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u="sng" dirty="0">
                <a:solidFill>
                  <a:schemeClr val="accent6">
                    <a:lumMod val="75000"/>
                  </a:schemeClr>
                </a:solidFill>
                <a:latin typeface="Modern Love Grunge" pitchFamily="82" charset="0"/>
              </a:rPr>
              <a:t>Steps to quit–tobacco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DAFAB-010C-C38C-9018-D61DB48125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3749" y="1596177"/>
            <a:ext cx="10563249" cy="4138065"/>
          </a:xfrm>
        </p:spPr>
        <p:txBody>
          <a:bodyPr anchor="t">
            <a:noAutofit/>
          </a:bodyPr>
          <a:lstStyle/>
          <a:p>
            <a:pPr marL="0" indent="0" algn="l">
              <a:buNone/>
            </a:pPr>
            <a:r>
              <a:rPr lang="en-US" b="1" dirty="0">
                <a:latin typeface="Modern Love Grunge" pitchFamily="82" charset="0"/>
              </a:rPr>
              <a:t>1.  Drink lots of water and fluids</a:t>
            </a:r>
          </a:p>
          <a:p>
            <a:pPr marL="0" indent="0" algn="l">
              <a:buNone/>
            </a:pPr>
            <a:r>
              <a:rPr lang="en-US" b="1" dirty="0">
                <a:latin typeface="Modern Love Grunge" pitchFamily="82" charset="0"/>
              </a:rPr>
              <a:t>2.  Stay away from alcohol, sugar and coffee and avoid fatty foods</a:t>
            </a:r>
          </a:p>
          <a:p>
            <a:pPr marL="0" indent="0" algn="l">
              <a:buNone/>
            </a:pPr>
            <a:r>
              <a:rPr lang="en-US" b="1" dirty="0">
                <a:latin typeface="Modern Love Grunge" pitchFamily="82" charset="0"/>
              </a:rPr>
              <a:t>3.  After dinner, instead of a cigarette, treat yourself to a cup of mint tea or a peppermint candy</a:t>
            </a:r>
          </a:p>
          <a:p>
            <a:pPr marL="0" indent="0" algn="l">
              <a:buNone/>
            </a:pPr>
            <a:r>
              <a:rPr lang="en-US" b="1" dirty="0">
                <a:latin typeface="Modern Love Grunge" pitchFamily="82" charset="0"/>
              </a:rPr>
              <a:t>4.  Go to a gym and jog around the block or park for to change your normal routine</a:t>
            </a:r>
          </a:p>
          <a:p>
            <a:pPr marL="0" indent="0" algn="l">
              <a:buNone/>
            </a:pPr>
            <a:r>
              <a:rPr lang="en-US" b="1" dirty="0">
                <a:latin typeface="Modern Love Grunge" pitchFamily="82" charset="0"/>
              </a:rPr>
              <a:t>5.  Ask friends and family members not to smoke in your presence</a:t>
            </a:r>
          </a:p>
          <a:p>
            <a:pPr marL="0" indent="0" algn="l">
              <a:buNone/>
            </a:pPr>
            <a:r>
              <a:rPr lang="en-US" b="1" dirty="0">
                <a:latin typeface="Modern Love Grunge" pitchFamily="82" charset="0"/>
              </a:rPr>
              <a:t>6.  On your quit day, hide all ashtrays and destroy all your cigarettes</a:t>
            </a:r>
          </a:p>
        </p:txBody>
      </p:sp>
    </p:spTree>
    <p:extLst>
      <p:ext uri="{BB962C8B-B14F-4D97-AF65-F5344CB8AC3E}">
        <p14:creationId xmlns:p14="http://schemas.microsoft.com/office/powerpoint/2010/main" val="1805840697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92C79-0357-747D-652C-84D3C53E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-208907"/>
            <a:ext cx="10364451" cy="1596177"/>
          </a:xfrm>
        </p:spPr>
        <p:txBody>
          <a:bodyPr>
            <a:normAutofit/>
          </a:bodyPr>
          <a:lstStyle/>
          <a:p>
            <a:r>
              <a:rPr lang="en-US" sz="4800" b="1" u="sng" dirty="0">
                <a:solidFill>
                  <a:schemeClr val="accent6"/>
                </a:solidFill>
                <a:latin typeface="Algerian" pitchFamily="82" charset="0"/>
              </a:rPr>
              <a:t>Pledge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E23B0-F769-8EFE-A0DD-53D7EFB4383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120817"/>
            <a:ext cx="10363826" cy="46163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Algerian" pitchFamily="82" charset="0"/>
              </a:rPr>
              <a:t>On this occasion of World No Tobacco Day, I take a pledge that I shall never smoke &amp; consume any type of tobacco products in my life and motivate my family or acquaintances to not to smoke &amp; use any tobacco products. I shall keep the campus of my office tobacco- free and shall also motivate my colleagues for the same.</a:t>
            </a:r>
          </a:p>
        </p:txBody>
      </p:sp>
    </p:spTree>
    <p:extLst>
      <p:ext uri="{BB962C8B-B14F-4D97-AF65-F5344CB8AC3E}">
        <p14:creationId xmlns:p14="http://schemas.microsoft.com/office/powerpoint/2010/main" val="4071834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1783-8921-6744-9E71-69A9DB3A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24672" y="-257915"/>
            <a:ext cx="10364451" cy="1596177"/>
          </a:xfrm>
        </p:spPr>
        <p:txBody>
          <a:bodyPr>
            <a:normAutofit/>
          </a:bodyPr>
          <a:lstStyle/>
          <a:p>
            <a:r>
              <a:rPr lang="en-US" sz="6000" u="sng" dirty="0">
                <a:solidFill>
                  <a:srgbClr val="FF0000"/>
                </a:solidFill>
                <a:latin typeface="Algerian" pitchFamily="82" charset="0"/>
              </a:rPr>
              <a:t>Quite smoking!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D6B9706-51DA-87F8-575E-8EBD45E9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1795" y="329115"/>
            <a:ext cx="8494521" cy="1596177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srgbClr val="FF0000"/>
                </a:solidFill>
                <a:latin typeface="Algerian" pitchFamily="82" charset="0"/>
              </a:rPr>
              <a:t>It weakens you, it ruins you.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A700A53-7D00-E20E-EBBA-D817C229A6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805" y="1161468"/>
            <a:ext cx="5628389" cy="37324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  <a:reflection blurRad="6350" stA="50000" endA="275" endPos="40000" dist="101600" dir="5400000" sy="-100000" algn="bl" rotWithShape="0"/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31BE89F-0026-B4CB-122C-B0405A67B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4" y="4071935"/>
            <a:ext cx="12075150" cy="2241337"/>
          </a:xfrm>
        </p:spPr>
        <p:txBody>
          <a:bodyPr>
            <a:normAutofit/>
          </a:bodyPr>
          <a:lstStyle/>
          <a:p>
            <a:r>
              <a:rPr lang="en-US" sz="8800" u="sng" dirty="0">
                <a:solidFill>
                  <a:srgbClr val="00B0F0"/>
                </a:solidFill>
                <a:latin typeface="Algerian" pitchFamily="82" charset="0"/>
              </a:rPr>
              <a:t>THANK YOU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2953A2A-91E9-012E-5E07-BD1C08343E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02674" y="5694641"/>
            <a:ext cx="5207520" cy="123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  <a:latin typeface="Algerian" pitchFamily="82" charset="0"/>
              </a:rPr>
              <a:t>Made by :– Atul Anand 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  <a:latin typeface="Algerian" pitchFamily="82" charset="0"/>
              </a:rPr>
              <a:t>                     12</a:t>
            </a:r>
            <a:r>
              <a:rPr lang="en-US" sz="2400" b="1" baseline="30000" dirty="0">
                <a:solidFill>
                  <a:srgbClr val="FF0000"/>
                </a:solidFill>
                <a:latin typeface="Algerian" pitchFamily="82" charset="0"/>
              </a:rPr>
              <a:t>th</a:t>
            </a:r>
            <a:r>
              <a:rPr lang="en-US" sz="2400" b="1" dirty="0">
                <a:solidFill>
                  <a:srgbClr val="FF0000"/>
                </a:solidFill>
                <a:latin typeface="Algerian" pitchFamily="82" charset="0"/>
              </a:rPr>
              <a:t> , Science </a:t>
            </a:r>
          </a:p>
          <a:p>
            <a:pPr algn="l"/>
            <a:r>
              <a:rPr lang="en-US" sz="2400" b="1" baseline="30000" dirty="0">
                <a:solidFill>
                  <a:srgbClr val="FF0000"/>
                </a:solidFill>
                <a:latin typeface="Algerian" pitchFamily="82" charset="0"/>
              </a:rPr>
              <a:t>                                </a:t>
            </a:r>
            <a:br>
              <a:rPr lang="en-US" sz="2400" b="1" baseline="30000" dirty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2400" b="1" baseline="30000" dirty="0">
                <a:solidFill>
                  <a:srgbClr val="FF0000"/>
                </a:solidFill>
                <a:latin typeface="Algerian" pitchFamily="82" charset="0"/>
              </a:rPr>
              <a:t>                                </a:t>
            </a:r>
            <a:r>
              <a:rPr lang="en-US" sz="2800" b="1" baseline="30000" dirty="0">
                <a:solidFill>
                  <a:srgbClr val="FF0000"/>
                </a:solidFill>
                <a:latin typeface="Algerian" pitchFamily="82" charset="0"/>
              </a:rPr>
              <a:t>(NSS Volunteer)</a:t>
            </a:r>
          </a:p>
        </p:txBody>
      </p:sp>
      <p:pic>
        <p:nvPicPr>
          <p:cNvPr id="16" name="Picture 7">
            <a:extLst>
              <a:ext uri="{FF2B5EF4-FFF2-40B4-BE49-F238E27FC236}">
                <a16:creationId xmlns:a16="http://schemas.microsoft.com/office/drawing/2014/main" id="{47CA7B9F-677B-42F9-3233-907D8ACDF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8262"/>
            <a:ext cx="3463636" cy="3243847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  <a:softEdge rad="112500"/>
          </a:effectLst>
        </p:spPr>
      </p:pic>
      <p:pic>
        <p:nvPicPr>
          <p:cNvPr id="18" name="Picture 8">
            <a:extLst>
              <a:ext uri="{FF2B5EF4-FFF2-40B4-BE49-F238E27FC236}">
                <a16:creationId xmlns:a16="http://schemas.microsoft.com/office/drawing/2014/main" id="{E97FC0FC-DEDD-132C-01EA-40DE19424A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0194" y="1582409"/>
            <a:ext cx="3052160" cy="2999700"/>
          </a:xfrm>
          <a:prstGeom prst="ellipse">
            <a:avLst/>
          </a:prstGeom>
          <a:ln>
            <a:noFill/>
          </a:ln>
          <a:effectLst>
            <a:reflection blurRad="6350" stA="52000" endA="300" endPos="35000" dir="5400000" sy="-100000" algn="bl" rotWithShape="0"/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649949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DE3BB-C8F6-9727-FC34-8CFAB993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381" y="0"/>
            <a:ext cx="10364451" cy="1352252"/>
          </a:xfrm>
        </p:spPr>
        <p:txBody>
          <a:bodyPr>
            <a:normAutofit/>
          </a:bodyPr>
          <a:lstStyle/>
          <a:p>
            <a:r>
              <a:rPr lang="en-US" sz="5400" b="1" u="sng" dirty="0">
                <a:solidFill>
                  <a:srgbClr val="00B0F0"/>
                </a:solidFill>
                <a:latin typeface="Algerian" pitchFamily="82" charset="0"/>
              </a:rPr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18705-9931-229E-64CE-816155038A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352251"/>
            <a:ext cx="10363826" cy="47668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Modern Love Grunge" panose="02000000000000000000" pitchFamily="2" charset="0"/>
                <a:ea typeface="Modern Love Grunge" panose="02000000000000000000" pitchFamily="2" charset="0"/>
                <a:cs typeface="Aldhabi" pitchFamily="2" charset="-78"/>
              </a:rPr>
              <a:t>☆ In 1987, the World Health Organisation passeda resolution that announced April 7, 1988, as 'World No Smoking Day’.</a:t>
            </a:r>
          </a:p>
          <a:p>
            <a:pPr marL="0" indent="0">
              <a:buNone/>
            </a:pPr>
            <a:r>
              <a:rPr lang="en-US" sz="2800" dirty="0">
                <a:latin typeface="Modern Love Grunge" panose="02000000000000000000" pitchFamily="2" charset="0"/>
                <a:ea typeface="Modern Love Grunge" panose="02000000000000000000" pitchFamily="2" charset="0"/>
                <a:cs typeface="Aldhabi" pitchFamily="2" charset="-78"/>
              </a:rPr>
              <a:t>☆ The act was passed to motivate people to prevent using tobacco for at least 24 hours.</a:t>
            </a:r>
          </a:p>
          <a:p>
            <a:pPr marL="0" indent="0">
              <a:buNone/>
            </a:pPr>
            <a:r>
              <a:rPr lang="en-US" sz="2800" dirty="0">
                <a:latin typeface="Modern Love Grunge" panose="02000000000000000000" pitchFamily="2" charset="0"/>
                <a:ea typeface="Modern Love Grunge" panose="02000000000000000000" pitchFamily="2" charset="0"/>
                <a:cs typeface="Aldhabi" pitchFamily="2" charset="-78"/>
              </a:rPr>
              <a:t>☆ Later in 1988, the organisation passed another resolution that World No Tobacco Day will be observed on May 31.</a:t>
            </a:r>
          </a:p>
        </p:txBody>
      </p:sp>
    </p:spTree>
    <p:extLst>
      <p:ext uri="{BB962C8B-B14F-4D97-AF65-F5344CB8AC3E}">
        <p14:creationId xmlns:p14="http://schemas.microsoft.com/office/powerpoint/2010/main" val="5121604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A6FFA-BAFB-E043-221E-B29E4CF14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33" y="-222939"/>
            <a:ext cx="11016529" cy="2056180"/>
          </a:xfrm>
        </p:spPr>
        <p:txBody>
          <a:bodyPr>
            <a:normAutofit/>
          </a:bodyPr>
          <a:lstStyle/>
          <a:p>
            <a:r>
              <a:rPr lang="en-US" sz="4400" u="sng" dirty="0">
                <a:solidFill>
                  <a:srgbClr val="FF0000"/>
                </a:solidFill>
                <a:latin typeface="Modern Love Grunge" pitchFamily="82" charset="0"/>
                <a:cs typeface="Aharoni" panose="02010803020104030203" pitchFamily="2" charset="-79"/>
              </a:rPr>
              <a:t>Why do we people start Smoking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C9D8-1E41-77B2-C1E6-EFDBC789FA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6661" y="1409908"/>
            <a:ext cx="11277601" cy="4983514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Bernard MT Condensed" panose="02050806060905020404" pitchFamily="18" charset="0"/>
                <a:ea typeface="Script MT Bold" panose="02000000000000000000" pitchFamily="2" charset="0"/>
                <a:cs typeface="Aldhabi" pitchFamily="2" charset="-78"/>
              </a:rPr>
              <a:t>Most people who smoke started smoking when they were teenagers.</a:t>
            </a:r>
          </a:p>
          <a:p>
            <a:r>
              <a:rPr lang="en-US" sz="2400" b="1" dirty="0">
                <a:latin typeface="Bernard MT Condensed" panose="02050806060905020404" pitchFamily="18" charset="0"/>
                <a:ea typeface="Script MT Bold" panose="02000000000000000000" pitchFamily="2" charset="0"/>
                <a:cs typeface="Aldhabi" pitchFamily="2" charset="-78"/>
              </a:rPr>
              <a:t>Those who have friends and/or parents who smoke are more likely to start smoking than those who don’t. </a:t>
            </a:r>
          </a:p>
          <a:p>
            <a:r>
              <a:rPr lang="en-US" sz="2400" b="1" dirty="0">
                <a:latin typeface="Bernard MT Condensed" panose="02050806060905020404" pitchFamily="18" charset="0"/>
                <a:ea typeface="Script MT Bold" panose="02000000000000000000" pitchFamily="2" charset="0"/>
                <a:cs typeface="Aldhabi" pitchFamily="2" charset="-78"/>
              </a:rPr>
              <a:t>Some teenagers say that they "just wanted to try it," or they thought it was "cool" to smoke.</a:t>
            </a:r>
          </a:p>
          <a:p>
            <a:r>
              <a:rPr lang="en-US" sz="2400" b="1" dirty="0">
                <a:latin typeface="Bernard MT Condensed" panose="02050806060905020404" pitchFamily="18" charset="0"/>
                <a:ea typeface="Script MT Bold" panose="02000000000000000000" pitchFamily="2" charset="0"/>
                <a:cs typeface="Aldhabi" pitchFamily="2" charset="-78"/>
              </a:rPr>
              <a:t>To avoid tension, anxiety, depressant. </a:t>
            </a:r>
          </a:p>
          <a:p>
            <a:r>
              <a:rPr lang="en-US" sz="2400" b="1" dirty="0">
                <a:latin typeface="Bernard MT Condensed" panose="02050806060905020404" pitchFamily="18" charset="0"/>
                <a:ea typeface="Script MT Bold" panose="02000000000000000000" pitchFamily="2" charset="0"/>
                <a:cs typeface="Aldhabi" pitchFamily="2" charset="-78"/>
              </a:rPr>
              <a:t>Movies showing people smoking are another big influence.</a:t>
            </a:r>
          </a:p>
        </p:txBody>
      </p:sp>
    </p:spTree>
    <p:extLst>
      <p:ext uri="{BB962C8B-B14F-4D97-AF65-F5344CB8AC3E}">
        <p14:creationId xmlns:p14="http://schemas.microsoft.com/office/powerpoint/2010/main" val="19770229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034F1-A5FF-15AE-BFAC-6460A5BBB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68712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 u="sng" dirty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World No Tobacco Day 2023 Theme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EDB9A-1006-3F75-C2D0-1A91955ED8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72927" y="1864889"/>
            <a:ext cx="9846144" cy="3717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Algerian" pitchFamily="82" charset="0"/>
                <a:cs typeface="Forte Forward" pitchFamily="2" charset="0"/>
              </a:rPr>
              <a:t>The theme of 2023 World No Tobacco Day is – </a:t>
            </a:r>
            <a:r>
              <a:rPr lang="en-US" sz="3200" b="1" dirty="0">
                <a:solidFill>
                  <a:srgbClr val="FF0000"/>
                </a:solidFill>
                <a:latin typeface="Algerian" pitchFamily="82" charset="0"/>
                <a:cs typeface="Forte Forward" pitchFamily="2" charset="0"/>
              </a:rPr>
              <a:t>{</a:t>
            </a:r>
            <a:r>
              <a:rPr lang="en-US" sz="3200" dirty="0">
                <a:solidFill>
                  <a:srgbClr val="FF0000"/>
                </a:solidFill>
                <a:latin typeface="Algerian" pitchFamily="82" charset="0"/>
                <a:cs typeface="Forte Forward" pitchFamily="2" charset="0"/>
              </a:rPr>
              <a:t>We need food, not tobacco</a:t>
            </a:r>
            <a:r>
              <a:rPr lang="en-US" sz="3200" b="1" dirty="0">
                <a:solidFill>
                  <a:srgbClr val="FF0000"/>
                </a:solidFill>
                <a:latin typeface="Algerian" pitchFamily="82" charset="0"/>
                <a:cs typeface="Forte Forward" pitchFamily="2" charset="0"/>
              </a:rPr>
              <a:t>}</a:t>
            </a:r>
            <a:r>
              <a:rPr lang="en-US" sz="3200" b="1" dirty="0">
                <a:solidFill>
                  <a:srgbClr val="7030A0"/>
                </a:solidFill>
                <a:latin typeface="Algerian" pitchFamily="82" charset="0"/>
                <a:cs typeface="Forte Forward" pitchFamily="2" charset="0"/>
              </a:rPr>
              <a:t>.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Algerian" pitchFamily="82" charset="0"/>
                <a:cs typeface="Forte Forward" pitchFamily="2" charset="0"/>
              </a:rPr>
              <a:t>The theme is picked to convey the message to the tobacco producers to move to alternative farming like food crops so as to control the food crisis.</a:t>
            </a:r>
          </a:p>
        </p:txBody>
      </p:sp>
    </p:spTree>
    <p:extLst>
      <p:ext uri="{BB962C8B-B14F-4D97-AF65-F5344CB8AC3E}">
        <p14:creationId xmlns:p14="http://schemas.microsoft.com/office/powerpoint/2010/main" val="22409114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BD89-5A61-C120-FD21-57B5D87C1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-324362"/>
            <a:ext cx="10364451" cy="1596177"/>
          </a:xfrm>
        </p:spPr>
        <p:txBody>
          <a:bodyPr>
            <a:normAutofit/>
          </a:bodyPr>
          <a:lstStyle/>
          <a:p>
            <a:r>
              <a:rPr lang="en-US" sz="6000" b="1" u="sng" dirty="0">
                <a:solidFill>
                  <a:srgbClr val="0070C0"/>
                </a:solidFill>
                <a:latin typeface="Algerian" pitchFamily="82" charset="0"/>
              </a:rPr>
              <a:t>Tobacco in india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9E1D4-B7A5-76AB-6D54-FD757E58E63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1815"/>
            <a:ext cx="10958802" cy="4943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Forte Forward" panose="02000000000000000000" pitchFamily="2" charset="0"/>
                <a:ea typeface="Forte Forward" panose="02000000000000000000" pitchFamily="2" charset="0"/>
              </a:rPr>
              <a:t>☆☆  </a:t>
            </a:r>
            <a:r>
              <a:rPr lang="en-US" sz="2400" dirty="0">
                <a:latin typeface="Forte Forward" panose="02000000000000000000" pitchFamily="2" charset="0"/>
                <a:ea typeface="Forte Forward" panose="02000000000000000000" pitchFamily="2" charset="0"/>
              </a:rPr>
              <a:t>43% of rural and 28% of urban Indian males aged 10 years and above consume tobacco and tobacco-containing products.</a:t>
            </a:r>
          </a:p>
          <a:p>
            <a:pPr marL="0" indent="0">
              <a:buNone/>
            </a:pPr>
            <a:r>
              <a:rPr lang="en-US" sz="2400" b="1" dirty="0">
                <a:latin typeface="Forte Forward" panose="02000000000000000000" pitchFamily="2" charset="0"/>
                <a:ea typeface="Forte Forward" panose="02000000000000000000" pitchFamily="2" charset="0"/>
              </a:rPr>
              <a:t>☆☆  </a:t>
            </a:r>
            <a:r>
              <a:rPr lang="en-US" sz="2400" dirty="0">
                <a:latin typeface="Forte Forward" panose="02000000000000000000" pitchFamily="2" charset="0"/>
                <a:ea typeface="Forte Forward" panose="02000000000000000000" pitchFamily="2" charset="0"/>
              </a:rPr>
              <a:t>11% of rural and 5% of urban Indian females aged 10 years and above used tobacco and tobacco-containing products.</a:t>
            </a:r>
          </a:p>
          <a:p>
            <a:pPr marL="0" indent="0">
              <a:buNone/>
            </a:pPr>
            <a:r>
              <a:rPr lang="en-US" sz="2400" b="1" dirty="0">
                <a:latin typeface="Forte Forward" panose="02000000000000000000" pitchFamily="2" charset="0"/>
                <a:ea typeface="Forte Forward" panose="02000000000000000000" pitchFamily="2" charset="0"/>
              </a:rPr>
              <a:t>☆☆  </a:t>
            </a:r>
            <a:r>
              <a:rPr lang="en-US" sz="2400" dirty="0">
                <a:latin typeface="Forte Forward" panose="02000000000000000000" pitchFamily="2" charset="0"/>
                <a:ea typeface="Forte Forward" panose="02000000000000000000" pitchFamily="2" charset="0"/>
              </a:rPr>
              <a:t>According to the Indian Council for Medical Research (ICMR) there are 200 million active tobacco users in India.</a:t>
            </a:r>
          </a:p>
          <a:p>
            <a:pPr marL="0" indent="0">
              <a:buNone/>
            </a:pPr>
            <a:r>
              <a:rPr lang="en-US" sz="2400" b="1" dirty="0">
                <a:latin typeface="Forte Forward" panose="02000000000000000000" pitchFamily="2" charset="0"/>
                <a:ea typeface="Forte Forward" panose="02000000000000000000" pitchFamily="2" charset="0"/>
              </a:rPr>
              <a:t>☆☆  </a:t>
            </a:r>
            <a:r>
              <a:rPr lang="en-US" sz="2400" dirty="0">
                <a:latin typeface="Forte Forward" panose="02000000000000000000" pitchFamily="2" charset="0"/>
                <a:ea typeface="Forte Forward" panose="02000000000000000000" pitchFamily="2" charset="0"/>
              </a:rPr>
              <a:t>Tobacco kills 800,000 people and 12 million become ill every year in India due to its consumption.</a:t>
            </a:r>
          </a:p>
        </p:txBody>
      </p:sp>
    </p:spTree>
    <p:extLst>
      <p:ext uri="{BB962C8B-B14F-4D97-AF65-F5344CB8AC3E}">
        <p14:creationId xmlns:p14="http://schemas.microsoft.com/office/powerpoint/2010/main" val="26577795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1C3C7-E0E5-B506-6D3D-1530A5BDD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-189564"/>
            <a:ext cx="10364451" cy="1536534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FF0000"/>
                </a:solidFill>
                <a:latin typeface="Algerian" pitchFamily="82" charset="0"/>
              </a:rPr>
              <a:t>Statistics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9C050-319A-D7AD-59DD-AFED70D8A8F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02409" y="1097093"/>
            <a:ext cx="10364451" cy="2174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⚫ The tobacco is one of the biggest public health threats the world has ever faced, killing more than 8 million people a year around the world.</a:t>
            </a:r>
          </a:p>
          <a:p>
            <a:pPr marL="0" indent="0">
              <a:buNone/>
            </a:pPr>
            <a:r>
              <a:rPr lang="en-US" sz="1800" b="1" dirty="0"/>
              <a:t>⚫ According to WHO, tobacco kills more than 1 million people each year in India, accounting for 9.5% of all deaths.</a:t>
            </a:r>
          </a:p>
          <a:p>
            <a:pPr marL="0" indent="0">
              <a:buNone/>
            </a:pPr>
            <a:r>
              <a:rPr lang="en-US" sz="1800" b="1" dirty="0"/>
              <a:t>⚫India is home to 12% of the world's smokers.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B739CCAF-66E4-0A1C-FB4D-5F287310D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727" y="3071176"/>
            <a:ext cx="6292273" cy="3766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27B39C99-89D3-76D2-3D1C-41852B66E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1256"/>
            <a:ext cx="5003030" cy="374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799173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EE432-44DA-FD17-5F78-A5434C681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36634"/>
          </a:xfrm>
        </p:spPr>
        <p:txBody>
          <a:bodyPr>
            <a:normAutofit/>
          </a:bodyPr>
          <a:lstStyle/>
          <a:p>
            <a:r>
              <a:rPr lang="en-US" sz="4800" b="1" u="sng" dirty="0">
                <a:solidFill>
                  <a:srgbClr val="FF0000"/>
                </a:solidFill>
                <a:latin typeface="Algerian" pitchFamily="82" charset="0"/>
              </a:rPr>
              <a:t>Facts </a:t>
            </a:r>
          </a:p>
        </p:txBody>
      </p:sp>
      <p:sp>
        <p:nvSpPr>
          <p:cNvPr id="7" name="Scroll: Horizontal 6">
            <a:extLst>
              <a:ext uri="{FF2B5EF4-FFF2-40B4-BE49-F238E27FC236}">
                <a16:creationId xmlns:a16="http://schemas.microsoft.com/office/drawing/2014/main" id="{E147A8CE-60AA-641D-5A79-976BC62A146A}"/>
              </a:ext>
            </a:extLst>
          </p:cNvPr>
          <p:cNvSpPr/>
          <p:nvPr/>
        </p:nvSpPr>
        <p:spPr>
          <a:xfrm>
            <a:off x="1116901" y="768317"/>
            <a:ext cx="9958196" cy="6075669"/>
          </a:xfrm>
          <a:prstGeom prst="horizontalScroll">
            <a:avLst/>
          </a:prstGeom>
          <a:solidFill>
            <a:schemeClr val="accent6">
              <a:alpha val="50000"/>
            </a:schemeClr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Terminator 7">
            <a:extLst>
              <a:ext uri="{FF2B5EF4-FFF2-40B4-BE49-F238E27FC236}">
                <a16:creationId xmlns:a16="http://schemas.microsoft.com/office/drawing/2014/main" id="{0B30C85E-B152-37A3-6FE7-22119185CCB4}"/>
              </a:ext>
            </a:extLst>
          </p:cNvPr>
          <p:cNvSpPr/>
          <p:nvPr/>
        </p:nvSpPr>
        <p:spPr>
          <a:xfrm rot="10800000" flipV="1">
            <a:off x="1982738" y="1805627"/>
            <a:ext cx="8899935" cy="1157705"/>
          </a:xfrm>
          <a:prstGeom prst="flowChartTerminator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Modern Love Grunge" pitchFamily="82" charset="0"/>
                <a:ea typeface="Colonna MT" panose="02000000000000000000" pitchFamily="2" charset="0"/>
                <a:cs typeface="Aharoni" panose="02010803020104030203" pitchFamily="2" charset="-79"/>
              </a:rPr>
              <a:t>Road Accident Deaths              </a:t>
            </a:r>
            <a:r>
              <a:rPr lang="en-US" sz="3600" dirty="0">
                <a:solidFill>
                  <a:srgbClr val="FFFF00"/>
                </a:solidFill>
                <a:latin typeface="Modern Love Grunge" pitchFamily="82" charset="0"/>
                <a:ea typeface="Colonna MT" panose="02000000000000000000" pitchFamily="2" charset="0"/>
                <a:cs typeface="Aharoni" panose="02010803020104030203" pitchFamily="2" charset="-79"/>
              </a:rPr>
              <a:t>400/Day</a:t>
            </a:r>
            <a:r>
              <a:rPr lang="en-US" sz="3600" dirty="0">
                <a:solidFill>
                  <a:schemeClr val="tx1"/>
                </a:solidFill>
                <a:latin typeface="Modern Love Grunge" pitchFamily="82" charset="0"/>
                <a:ea typeface="Colonna MT" panose="02000000000000000000" pitchFamily="2" charset="0"/>
                <a:cs typeface="Aharoni" panose="02010803020104030203" pitchFamily="2" charset="-79"/>
              </a:rPr>
              <a:t>            </a:t>
            </a:r>
          </a:p>
        </p:txBody>
      </p:sp>
      <p:sp>
        <p:nvSpPr>
          <p:cNvPr id="10" name="Flowchart: Terminator 9">
            <a:extLst>
              <a:ext uri="{FF2B5EF4-FFF2-40B4-BE49-F238E27FC236}">
                <a16:creationId xmlns:a16="http://schemas.microsoft.com/office/drawing/2014/main" id="{CB4E5F29-8270-46BE-909D-7DDACC1FEE23}"/>
              </a:ext>
            </a:extLst>
          </p:cNvPr>
          <p:cNvSpPr/>
          <p:nvPr/>
        </p:nvSpPr>
        <p:spPr>
          <a:xfrm rot="10800000" flipV="1">
            <a:off x="1982735" y="3197689"/>
            <a:ext cx="8899935" cy="1157705"/>
          </a:xfrm>
          <a:prstGeom prst="flowChartTerminator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Modern Love Grunge" pitchFamily="82" charset="0"/>
              </a:rPr>
              <a:t>Deaths (Under age :- 5) Due to Diarrhea </a:t>
            </a:r>
          </a:p>
          <a:p>
            <a:pPr algn="ctr"/>
            <a:r>
              <a:rPr lang="en-US" sz="3600" dirty="0">
                <a:solidFill>
                  <a:srgbClr val="FFFF00"/>
                </a:solidFill>
                <a:latin typeface="Modern Love Grunge" pitchFamily="82" charset="0"/>
              </a:rPr>
              <a:t>1200/Day</a:t>
            </a:r>
          </a:p>
        </p:txBody>
      </p:sp>
      <p:sp>
        <p:nvSpPr>
          <p:cNvPr id="12" name="Flowchart: Terminator 11">
            <a:extLst>
              <a:ext uri="{FF2B5EF4-FFF2-40B4-BE49-F238E27FC236}">
                <a16:creationId xmlns:a16="http://schemas.microsoft.com/office/drawing/2014/main" id="{21660C32-E4D7-A257-B658-7996DD47FEEE}"/>
              </a:ext>
            </a:extLst>
          </p:cNvPr>
          <p:cNvSpPr/>
          <p:nvPr/>
        </p:nvSpPr>
        <p:spPr>
          <a:xfrm rot="10800000" flipV="1">
            <a:off x="1982736" y="4663672"/>
            <a:ext cx="8899935" cy="1157705"/>
          </a:xfrm>
          <a:prstGeom prst="flowChartTerminator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Modern Love Grunge" pitchFamily="82" charset="0"/>
              </a:rPr>
              <a:t>Deaths Due to Tobacco </a:t>
            </a:r>
          </a:p>
          <a:p>
            <a:pPr algn="ctr"/>
            <a:r>
              <a:rPr lang="en-US" sz="3600" dirty="0">
                <a:solidFill>
                  <a:srgbClr val="FFFF00"/>
                </a:solidFill>
                <a:latin typeface="Modern Love Grunge" pitchFamily="82" charset="0"/>
              </a:rPr>
              <a:t>3700/Day</a:t>
            </a:r>
          </a:p>
        </p:txBody>
      </p:sp>
    </p:spTree>
    <p:extLst>
      <p:ext uri="{BB962C8B-B14F-4D97-AF65-F5344CB8AC3E}">
        <p14:creationId xmlns:p14="http://schemas.microsoft.com/office/powerpoint/2010/main" val="6064489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9C2-FD92-E9D2-6CF2-1C9670DC2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586" y="-621240"/>
            <a:ext cx="10363826" cy="1940725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chemeClr val="accent6">
                    <a:lumMod val="50000"/>
                  </a:schemeClr>
                </a:solidFill>
                <a:latin typeface="Imprint MT Shadow" pitchFamily="82" charset="0"/>
              </a:rPr>
              <a:t>Solutions 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399FA574-9BDE-0EC3-56AA-BAA7D4A751C4}"/>
              </a:ext>
            </a:extLst>
          </p:cNvPr>
          <p:cNvSpPr/>
          <p:nvPr/>
        </p:nvSpPr>
        <p:spPr>
          <a:xfrm>
            <a:off x="50992" y="765845"/>
            <a:ext cx="4059381" cy="2301940"/>
          </a:xfrm>
          <a:prstGeom prst="cloudCallout">
            <a:avLst>
              <a:gd name="adj1" fmla="val 12365"/>
              <a:gd name="adj2" fmla="val 89529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  <a:latin typeface="Algerian" pitchFamily="82" charset="0"/>
              </a:rPr>
              <a:t>Restrict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Increased price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Ban sales to minors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Create smoke free areas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1EF05A18-2138-0F16-767F-FD42D0D3B1C8}"/>
              </a:ext>
            </a:extLst>
          </p:cNvPr>
          <p:cNvSpPr/>
          <p:nvPr/>
        </p:nvSpPr>
        <p:spPr>
          <a:xfrm>
            <a:off x="8374496" y="765845"/>
            <a:ext cx="3766512" cy="2301940"/>
          </a:xfrm>
          <a:prstGeom prst="cloudCallout">
            <a:avLst>
              <a:gd name="adj1" fmla="val -13521"/>
              <a:gd name="adj2" fmla="val 87857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  <a:latin typeface="Algerian" pitchFamily="82" charset="0"/>
              </a:rPr>
              <a:t>Restrict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Graphic warning labels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Ban tobacco advertising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Ban promotional actions</a:t>
            </a: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39633EF7-78F7-6953-FD79-2C5430DDD3A2}"/>
              </a:ext>
            </a:extLst>
          </p:cNvPr>
          <p:cNvSpPr/>
          <p:nvPr/>
        </p:nvSpPr>
        <p:spPr>
          <a:xfrm>
            <a:off x="4256808" y="765845"/>
            <a:ext cx="4059382" cy="2301940"/>
          </a:xfrm>
          <a:prstGeom prst="cloudCallout">
            <a:avLst>
              <a:gd name="adj1" fmla="val 989"/>
              <a:gd name="adj2" fmla="val 88693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  <a:latin typeface="Algerian" pitchFamily="82" charset="0"/>
              </a:rPr>
              <a:t>Educate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At school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community at home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lgerian" pitchFamily="82" charset="0"/>
              </a:rPr>
              <a:t>☆</a:t>
            </a:r>
            <a:r>
              <a:rPr lang="en-US" sz="1600" dirty="0">
                <a:solidFill>
                  <a:srgbClr val="FF0000"/>
                </a:solidFill>
                <a:latin typeface="Algerian" pitchFamily="82" charset="0"/>
              </a:rPr>
              <a:t>mass media campaigns </a:t>
            </a:r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F35EB17B-FBF2-D10C-970D-7E35C579CCE1}"/>
              </a:ext>
            </a:extLst>
          </p:cNvPr>
          <p:cNvSpPr/>
          <p:nvPr/>
        </p:nvSpPr>
        <p:spPr>
          <a:xfrm>
            <a:off x="50992" y="4193172"/>
            <a:ext cx="4059381" cy="785091"/>
          </a:xfrm>
          <a:prstGeom prst="cloudCallout">
            <a:avLst>
              <a:gd name="adj1" fmla="val 43177"/>
              <a:gd name="adj2" fmla="val 107522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lgerian" pitchFamily="82" charset="0"/>
              </a:rPr>
              <a:t>De-normalize smoking</a:t>
            </a:r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C820EDB8-8A8B-F692-3B5C-1B492FF5919B}"/>
              </a:ext>
            </a:extLst>
          </p:cNvPr>
          <p:cNvSpPr/>
          <p:nvPr/>
        </p:nvSpPr>
        <p:spPr>
          <a:xfrm>
            <a:off x="8265198" y="4166232"/>
            <a:ext cx="3875810" cy="785091"/>
          </a:xfrm>
          <a:prstGeom prst="cloudCallout">
            <a:avLst>
              <a:gd name="adj1" fmla="val -54304"/>
              <a:gd name="adj2" fmla="val 100169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lgerian" pitchFamily="82" charset="0"/>
              </a:rPr>
              <a:t>Increase awareness </a:t>
            </a:r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4D2B745D-10FD-7991-81F5-AD007564CC55}"/>
              </a:ext>
            </a:extLst>
          </p:cNvPr>
          <p:cNvSpPr/>
          <p:nvPr/>
        </p:nvSpPr>
        <p:spPr>
          <a:xfrm>
            <a:off x="4315115" y="4166233"/>
            <a:ext cx="3766514" cy="785091"/>
          </a:xfrm>
          <a:prstGeom prst="cloudCallout">
            <a:avLst>
              <a:gd name="adj1" fmla="val -1772"/>
              <a:gd name="adj2" fmla="val 95266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lgerian" pitchFamily="82" charset="0"/>
              </a:rPr>
              <a:t>De-</a:t>
            </a:r>
            <a:r>
              <a:rPr lang="en-US" sz="2000" b="1" dirty="0" err="1">
                <a:solidFill>
                  <a:schemeClr val="tx1"/>
                </a:solidFill>
                <a:latin typeface="Algerian" pitchFamily="82" charset="0"/>
              </a:rPr>
              <a:t>glamorise</a:t>
            </a:r>
            <a:r>
              <a:rPr lang="en-US" sz="2000" b="1" dirty="0">
                <a:solidFill>
                  <a:schemeClr val="tx1"/>
                </a:solidFill>
                <a:latin typeface="Algerian" pitchFamily="82" charset="0"/>
              </a:rPr>
              <a:t> smoking</a:t>
            </a:r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89959670-F711-BFD8-92E9-389D75B10F0D}"/>
              </a:ext>
            </a:extLst>
          </p:cNvPr>
          <p:cNvSpPr/>
          <p:nvPr/>
        </p:nvSpPr>
        <p:spPr>
          <a:xfrm>
            <a:off x="3546702" y="5437318"/>
            <a:ext cx="4827794" cy="1420682"/>
          </a:xfrm>
          <a:prstGeom prst="cloudCallout">
            <a:avLst>
              <a:gd name="adj1" fmla="val 49216"/>
              <a:gd name="adj2" fmla="val 41662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lgerian" pitchFamily="82" charset="0"/>
              </a:rPr>
              <a:t>Prevent and reduce adolescent tobacco use</a:t>
            </a:r>
          </a:p>
        </p:txBody>
      </p:sp>
    </p:spTree>
    <p:extLst>
      <p:ext uri="{BB962C8B-B14F-4D97-AF65-F5344CB8AC3E}">
        <p14:creationId xmlns:p14="http://schemas.microsoft.com/office/powerpoint/2010/main" val="29502593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5A207-809A-28E8-6895-F60A96927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u="sng" dirty="0">
                <a:solidFill>
                  <a:srgbClr val="FF0000"/>
                </a:solidFill>
                <a:latin typeface="Modern Love Grunge" pitchFamily="82" charset="0"/>
              </a:rPr>
              <a:t>Benefits of not taking tobacco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CACC1-AC4F-7AA6-63E9-82B268F1E3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730874"/>
            <a:ext cx="5580544" cy="38581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Modern Love Grunge" pitchFamily="82" charset="0"/>
              </a:rPr>
              <a:t>☆ </a:t>
            </a:r>
            <a:r>
              <a:rPr lang="en-US" dirty="0">
                <a:latin typeface="Modern Love Grunge" pitchFamily="82" charset="0"/>
              </a:rPr>
              <a:t>Good health.</a:t>
            </a:r>
          </a:p>
          <a:p>
            <a:pPr marL="0" indent="0">
              <a:buNone/>
            </a:pPr>
            <a:r>
              <a:rPr lang="en-US" b="1" dirty="0">
                <a:latin typeface="Modern Love Grunge" pitchFamily="82" charset="0"/>
              </a:rPr>
              <a:t>☆ </a:t>
            </a:r>
            <a:r>
              <a:rPr lang="en-US" dirty="0">
                <a:latin typeface="Modern Love Grunge" pitchFamily="82" charset="0"/>
              </a:rPr>
              <a:t>Prevent different types of Diseases.</a:t>
            </a:r>
          </a:p>
          <a:p>
            <a:pPr marL="0" indent="0">
              <a:buNone/>
            </a:pPr>
            <a:r>
              <a:rPr lang="en-US" b="1" dirty="0">
                <a:latin typeface="Modern Love Grunge" pitchFamily="82" charset="0"/>
              </a:rPr>
              <a:t>☆ </a:t>
            </a:r>
            <a:r>
              <a:rPr lang="en-US" dirty="0">
                <a:latin typeface="Modern Love Grunge" pitchFamily="82" charset="0"/>
              </a:rPr>
              <a:t>Family life will be better.</a:t>
            </a:r>
          </a:p>
          <a:p>
            <a:pPr marL="0" indent="0">
              <a:buNone/>
            </a:pPr>
            <a:r>
              <a:rPr lang="en-US" b="1" dirty="0">
                <a:latin typeface="Modern Love Grunge" pitchFamily="82" charset="0"/>
              </a:rPr>
              <a:t>☆ </a:t>
            </a:r>
            <a:r>
              <a:rPr lang="en-US" dirty="0">
                <a:latin typeface="Modern Love Grunge" pitchFamily="82" charset="0"/>
              </a:rPr>
              <a:t>Avoid dependency and live happy life.</a:t>
            </a:r>
          </a:p>
          <a:p>
            <a:pPr marL="0" indent="0">
              <a:buNone/>
            </a:pPr>
            <a:r>
              <a:rPr lang="en-US" b="1" dirty="0">
                <a:latin typeface="Modern Love Grunge" pitchFamily="82" charset="0"/>
              </a:rPr>
              <a:t>☆ </a:t>
            </a:r>
            <a:r>
              <a:rPr lang="en-US" dirty="0">
                <a:latin typeface="Modern Love Grunge" pitchFamily="82" charset="0"/>
              </a:rPr>
              <a:t>Longer survival.</a:t>
            </a:r>
          </a:p>
          <a:p>
            <a:pPr marL="0" indent="0">
              <a:buNone/>
            </a:pPr>
            <a:r>
              <a:rPr lang="en-US" b="1" dirty="0">
                <a:latin typeface="Modern Love Grunge" pitchFamily="82" charset="0"/>
              </a:rPr>
              <a:t>☆ </a:t>
            </a:r>
            <a:r>
              <a:rPr lang="en-US" dirty="0">
                <a:latin typeface="Modern Love Grunge" pitchFamily="82" charset="0"/>
              </a:rPr>
              <a:t>Lower risk of infection.</a:t>
            </a:r>
          </a:p>
          <a:p>
            <a:pPr marL="0" indent="0">
              <a:buNone/>
            </a:pPr>
            <a:r>
              <a:rPr lang="en-US" b="1" dirty="0">
                <a:latin typeface="Modern Love Grunge" pitchFamily="82" charset="0"/>
              </a:rPr>
              <a:t>☆ </a:t>
            </a:r>
            <a:r>
              <a:rPr lang="en-US" dirty="0">
                <a:latin typeface="Modern Love Grunge" pitchFamily="82" charset="0"/>
              </a:rPr>
              <a:t>Easier breathing.</a:t>
            </a:r>
          </a:p>
          <a:p>
            <a:pPr marL="0" indent="0">
              <a:buNone/>
            </a:pPr>
            <a:r>
              <a:rPr lang="en-US" b="1" dirty="0">
                <a:latin typeface="Modern Love Grunge" pitchFamily="82" charset="0"/>
              </a:rPr>
              <a:t>☆ </a:t>
            </a:r>
            <a:r>
              <a:rPr lang="en-US" dirty="0">
                <a:latin typeface="Modern Love Grunge" pitchFamily="82" charset="0"/>
              </a:rPr>
              <a:t>Better quality of life.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C3C36BB-711E-C9B8-1F71-13A58E996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848" y="1096344"/>
            <a:ext cx="5214697" cy="5761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61091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Droplet</vt:lpstr>
      <vt:lpstr>PowerPoint Presentation</vt:lpstr>
      <vt:lpstr>Introduction </vt:lpstr>
      <vt:lpstr>Why do we people start Smoking ? </vt:lpstr>
      <vt:lpstr>World No Tobacco Day 2023 Theme</vt:lpstr>
      <vt:lpstr>Tobacco in india</vt:lpstr>
      <vt:lpstr>Statistics </vt:lpstr>
      <vt:lpstr>Facts </vt:lpstr>
      <vt:lpstr>Solutions </vt:lpstr>
      <vt:lpstr>Benefits of not taking tobacco </vt:lpstr>
      <vt:lpstr>Steps to quit–tobacco </vt:lpstr>
      <vt:lpstr>Pledge </vt:lpstr>
      <vt:lpstr>Quite smoking!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Vipul Anand</dc:creator>
  <cp:lastModifiedBy>Vipul Anand</cp:lastModifiedBy>
  <cp:revision>11</cp:revision>
  <dcterms:created xsi:type="dcterms:W3CDTF">2023-05-27T12:55:23Z</dcterms:created>
  <dcterms:modified xsi:type="dcterms:W3CDTF">2023-05-28T13:17:26Z</dcterms:modified>
</cp:coreProperties>
</file>